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88825" cy="6858000"/>
  <p:notesSz cx="7010400" cy="92964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/>
    <p:restoredTop sz="0"/>
  </p:normalViewPr>
  <p:slideViewPr>
    <p:cSldViewPr>
      <p:cViewPr varScale="1">
        <p:scale>
          <a:sx n="111" d="100"/>
          <a:sy n="111" d="100"/>
        </p:scale>
        <p:origin x="5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8" y="274638"/>
            <a:ext cx="109700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8" y="1600200"/>
            <a:ext cx="1097005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8" y="6356350"/>
            <a:ext cx="2844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59" y="6356350"/>
            <a:ext cx="3859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416" y="6356350"/>
            <a:ext cx="2844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endParaRPr/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4" name="New shape"/>
          <p:cNvSpPr/>
          <p:nvPr/>
        </p:nvSpPr>
        <p:spPr>
          <a:xfrm>
            <a:off x="1914017" y="4071493"/>
            <a:ext cx="8360918" cy="1335024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4000">
                <a:solidFill>
                  <a:srgbClr val="000000"/>
                </a:solidFill>
                <a:latin typeface="Arial"/>
                <a:ea typeface="Arial"/>
              </a:rPr>
              <a:t>Presentation of Revised </a:t>
            </a:r>
          </a:p>
          <a:p>
            <a:pPr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4000">
                <a:solidFill>
                  <a:srgbClr val="000000"/>
                </a:solidFill>
                <a:latin typeface="Arial"/>
                <a:ea typeface="Arial"/>
              </a:rPr>
              <a:t>Fiscal Year 2025-26 Budget</a:t>
            </a:r>
          </a:p>
        </p:txBody>
      </p:sp>
      <p:sp>
        <p:nvSpPr>
          <p:cNvPr id="5" name="New shape"/>
          <p:cNvSpPr/>
          <p:nvPr/>
        </p:nvSpPr>
        <p:spPr>
          <a:xfrm>
            <a:off x="3667887" y="5406517"/>
            <a:ext cx="4853178" cy="1043178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Arial"/>
                <a:ea typeface="Arial"/>
              </a:rPr>
              <a:t>Presentation to </a:t>
            </a:r>
          </a:p>
          <a:p>
            <a:pPr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Arial"/>
                <a:ea typeface="Arial"/>
              </a:rPr>
              <a:t>California State Lottery Commission</a:t>
            </a:r>
          </a:p>
          <a:p>
            <a:pPr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Arial"/>
                <a:ea typeface="Arial"/>
              </a:rPr>
              <a:t>November 20, 2025</a:t>
            </a:r>
          </a:p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sz="120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1093831" y="6449695"/>
            <a:ext cx="1095121" cy="40830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000000"/>
                </a:solidFill>
                <a:latin typeface="Arial"/>
                <a:ea typeface="Arial"/>
              </a:rPr>
              <a:t>Item 8(d)</a:t>
            </a:r>
          </a:p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sz="1200">
              <a:solidFill>
                <a:srgbClr val="000000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5438775"/>
            <a:ext cx="12188952" cy="141922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endParaRPr/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438775"/>
            <a:ext cx="12188952" cy="1419225"/>
          </a:xfrm>
          <a:prstGeom prst="rect">
            <a:avLst/>
          </a:prstGeom>
        </p:spPr>
      </p:pic>
      <p:sp>
        <p:nvSpPr>
          <p:cNvPr id="4" name="New shape"/>
          <p:cNvSpPr/>
          <p:nvPr/>
        </p:nvSpPr>
        <p:spPr>
          <a:xfrm>
            <a:off x="41656" y="0"/>
            <a:ext cx="431419" cy="586486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endParaRPr/>
          </a:p>
        </p:txBody>
      </p:sp>
      <p:pic>
        <p:nvPicPr>
          <p:cNvPr id="5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41656" y="0"/>
            <a:ext cx="431419" cy="586486"/>
          </a:xfrm>
          <a:prstGeom prst="rect">
            <a:avLst/>
          </a:prstGeom>
        </p:spPr>
      </p:pic>
      <p:sp>
        <p:nvSpPr>
          <p:cNvPr id="6" name="New shape"/>
          <p:cNvSpPr/>
          <p:nvPr/>
        </p:nvSpPr>
        <p:spPr>
          <a:xfrm>
            <a:off x="7056628" y="293243"/>
            <a:ext cx="4362450" cy="1621536"/>
          </a:xfrm>
          <a:prstGeom prst="flowChartTerminator">
            <a:avLst/>
          </a:prstGeom>
          <a:solidFill>
            <a:srgbClr val="00B0F0"/>
          </a:solidFill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pPr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000000"/>
                </a:solidFill>
                <a:latin typeface="Arial"/>
                <a:ea typeface="Arial"/>
              </a:rPr>
              <a:t>Revised </a:t>
            </a:r>
          </a:p>
          <a:p>
            <a:pPr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000000"/>
                </a:solidFill>
                <a:latin typeface="Arial"/>
                <a:ea typeface="Arial"/>
              </a:rPr>
              <a:t>Fiscal Year 2025-26 </a:t>
            </a:r>
          </a:p>
          <a:p>
            <a:pPr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000000"/>
                </a:solidFill>
                <a:latin typeface="Arial"/>
                <a:ea typeface="Arial"/>
              </a:rPr>
              <a:t>Budget</a:t>
            </a:r>
          </a:p>
        </p:txBody>
      </p:sp>
      <p:sp>
        <p:nvSpPr>
          <p:cNvPr id="7" name="New shape"/>
          <p:cNvSpPr/>
          <p:nvPr/>
        </p:nvSpPr>
        <p:spPr>
          <a:xfrm>
            <a:off x="7056628" y="2147443"/>
            <a:ext cx="4362450" cy="25717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Arial"/>
                <a:ea typeface="Arial"/>
              </a:rPr>
              <a:t>*Dollars in thousands; numbers may not add due to rounding.</a:t>
            </a:r>
          </a:p>
        </p:txBody>
      </p:sp>
      <p:graphicFrame>
        <p:nvGraphicFramePr>
          <p:cNvPr id="8" name="New Table"/>
          <p:cNvGraphicFramePr>
            <a:graphicFrameLocks noGrp="1"/>
          </p:cNvGraphicFramePr>
          <p:nvPr/>
        </p:nvGraphicFramePr>
        <p:xfrm>
          <a:off x="0" y="0"/>
          <a:ext cx="6276975" cy="660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3350">
                <a:tc gridSpan="11"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FISCAL YEAR 2025-26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11"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REVISED ANNUAL PLAN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11"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(Dollars in Thousands)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b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Approved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Revised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Sales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Sales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Difference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SALES: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Scratchers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$6,820,000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74.9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$7,070,000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74.0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$250,000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Powerball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530,000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5.8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730,000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200,000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Mega Millions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650,000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7.1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650,000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6.8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SuperLotto Plus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240,000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240,000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2.5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Hot Spot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440,000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4.8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440,000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Fantasy 5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171,000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1.9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171,000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1.8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Daily 3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176,500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1.9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176,500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1.8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Daily 4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528828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35,500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35,500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Daily Derby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528828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37,000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37,000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TOTAL, ESTIMATED SALES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$9,100,000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$9,550,000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$450,000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Prize </a:t>
                      </a:r>
                    </a:p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Payout </a:t>
                      </a:r>
                    </a:p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Prize 
Payout 
%</a:t>
                      </a:r>
                    </a:p>
                  </a:txBody>
                  <a:tcPr marL="27432" marR="9144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PRIZE EXPENSE: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Scratchers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$4,883,120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71.6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$5,111,610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72.3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$228,490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Powerball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265,000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365,000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100,000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Mega Millions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325,000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325,000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SuperLotto Plus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120,000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120,000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Hot Spot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279,620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63.6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279,620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63.6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Daily Games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86537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209,468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49.9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209,468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49.9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2nd Chance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571119" algn="l"/>
                          <a:tab pos="785749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9,100	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9,100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Prize Expense Savings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49720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(64,773)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(67,147)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(2,374)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TOTAL, PRIZE EXPENSE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$6,026,534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66.2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$6,352,650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66.5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$326,116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   NET SALES AFTER PRIZE EXPENSE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$3,073,466</a:t>
                      </a:r>
                    </a:p>
                  </a:txBody>
                  <a:tcPr marL="0" marR="27432" marT="0" marB="0" anchor="ctr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$3,197,350</a:t>
                      </a:r>
                    </a:p>
                  </a:txBody>
                  <a:tcPr marL="0" marR="27432" marT="0" marB="0" anchor="ctr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$123,884</a:t>
                      </a:r>
                    </a:p>
                  </a:txBody>
                  <a:tcPr marL="0" marR="27432" marT="0" marB="0" anchor="ctr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ADMINISTRATIVE EXPENSES: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 </a:t>
                      </a:r>
                    </a:p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Sales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 
Sales</a:t>
                      </a:r>
                    </a:p>
                  </a:txBody>
                  <a:tcPr marL="27432" marR="9144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Retailer Compensation: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Commission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$525,800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5.8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$551,900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5.8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26,100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Cashing Bonus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55,657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58,409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2,752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Special Handling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31,523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0.3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33,081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0.3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1,559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Incentives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03251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—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Gaming Costs: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Gaming Contract (Brightstar)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126,625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1.4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130,875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1.4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4,250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Retailer Administrative and Gaming Fees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(22,717)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(22,717)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Scratchers Ticket, Delivery, and Support Costs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53,372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62,172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0.7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8,800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TOTAL, RETAILER &amp; GAMING COSTS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$774,259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8.5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$819,721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8.6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$45,461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Operating Costs: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Personal Services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$142,952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1.6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$143,090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1.5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138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Marketing Budget Plan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90,000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117,029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1.2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27,029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Contractual Services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35,362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37,322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1,959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Depreciation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11,532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11,597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65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8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Operating Expense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28,894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0.3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31,445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0.3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2,551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9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Reserve for Insurable Risk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0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Administrative Spending Reserve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95,000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76,297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0.8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(18,703)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1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Subtotal, Operating Costs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$408,741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4.5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$421,779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32715" algn="l"/>
                        </a:tabLst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4.4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$13,039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2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TOTAL, ADMINISTRATIVE EXPENSES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$1,183,000</a:t>
                      </a:r>
                    </a:p>
                  </a:txBody>
                  <a:tcPr marL="0" marR="27432" marT="0" marB="0" anchor="ctr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13.0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$1,241,500</a:t>
                      </a:r>
                    </a:p>
                  </a:txBody>
                  <a:tcPr marL="0" marR="27432" marT="0" marB="0" anchor="ctr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  <a:tabLst>
                          <a:tab pos="889" algn="l"/>
                          <a:tab pos="175006" algn="l"/>
                        </a:tabLst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13.0	%</a:t>
                      </a: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$58,500</a:t>
                      </a:r>
                    </a:p>
                  </a:txBody>
                  <a:tcPr marL="0" marR="27432" marT="0" marB="0" anchor="ctr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3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4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CONTRIBUTION TO EDUCATION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$1,890,466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$1,955,850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$65,384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5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Unclaimed Prizes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35,000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35,000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6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Interest Income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40,000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(10,000)</a:t>
                      </a:r>
                    </a:p>
                  </a:txBody>
                  <a:tcPr marL="0" marR="27432" marT="0" marB="0" anchor="ctr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7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 AVAILABLE FOR EDUCATION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$1,975,466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$2,030,850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$55,384</a:t>
                      </a:r>
                    </a:p>
                  </a:txBody>
                  <a:tcPr marL="0" marR="27432" marT="0" marB="0" anchor="ctr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"/>
                  </a:ext>
                </a:extLst>
              </a:tr>
              <a:tr h="5715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b">
                    <a:lnL w="0"/>
                    <a:lnR w="0"/>
                    <a:lnT w="0"/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TOTAL CONTRIBUTION TO EDUCATION                  </a:t>
                      </a:r>
                    </a:p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6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WITH RESERVES</a:t>
                      </a: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$2,075,466</a:t>
                      </a:r>
                    </a:p>
                  </a:txBody>
                  <a:tcPr marL="0" marR="27432" marT="0" marB="0" anchor="ctr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$2,112,147</a:t>
                      </a:r>
                    </a:p>
                  </a:txBody>
                  <a:tcPr marL="0" marR="27432" marT="0" marB="0" anchor="ctr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0" anchor="ctr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 defTabSz="0">
                        <a:lnSpc>
                          <a:spcPct val="83000"/>
                        </a:lnSpc>
                      </a:pPr>
                      <a:r>
                        <a:rPr sz="6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$36,682</a:t>
                      </a:r>
                    </a:p>
                  </a:txBody>
                  <a:tcPr marL="0" marR="27432" marT="0" marB="0" anchor="ctr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5438775"/>
            <a:ext cx="12188952" cy="141922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endParaRPr/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438775"/>
            <a:ext cx="12188952" cy="1419225"/>
          </a:xfrm>
          <a:prstGeom prst="rect">
            <a:avLst/>
          </a:prstGeom>
        </p:spPr>
      </p:pic>
      <p:sp>
        <p:nvSpPr>
          <p:cNvPr id="4" name="New shape"/>
          <p:cNvSpPr/>
          <p:nvPr/>
        </p:nvSpPr>
        <p:spPr>
          <a:xfrm>
            <a:off x="855726" y="328549"/>
            <a:ext cx="10477500" cy="1024001"/>
          </a:xfrm>
          <a:prstGeom prst="rect">
            <a:avLst/>
          </a:prstGeom>
          <a:solidFill>
            <a:srgbClr val="00B0F0"/>
          </a:solidFill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pPr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00000"/>
                </a:solidFill>
                <a:latin typeface="Arial"/>
                <a:ea typeface="Arial"/>
              </a:rPr>
              <a:t>Sales</a:t>
            </a:r>
          </a:p>
        </p:txBody>
      </p:sp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855726" y="2295525"/>
          <a:ext cx="10477500" cy="36189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2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7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Approved</a:t>
                      </a: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</a:t>
                      </a: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Revised</a:t>
                      </a: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</a:t>
                      </a: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Sales</a:t>
                      </a: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Sales</a:t>
                      </a: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Difference</a:t>
                      </a:r>
                    </a:p>
                  </a:txBody>
                  <a:tcPr marL="27432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SALES: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Scratchers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$6,820,000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74.9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$7,070,000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74.0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$250,000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Powerball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769239" algn="l"/>
                          <a:tab pos="13191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530,000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5.8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730,000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200,000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Mega Millions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769239" algn="l"/>
                          <a:tab pos="13191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650,000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7.1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650,000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6.8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SuperLotto Plus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769239" algn="l"/>
                          <a:tab pos="13191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240,000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240,000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2.5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Hot Spot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769239" algn="l"/>
                          <a:tab pos="13191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440,000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4.8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440,000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Fantasy 5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769239" algn="l"/>
                          <a:tab pos="13191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171,000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1.9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171,000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1.8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Daily 3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769239" algn="l"/>
                          <a:tab pos="13191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176,500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1.9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176,500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1.8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Daily 4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46836" algn="l"/>
                          <a:tab pos="13191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35,500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35,500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Daily Derby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46836" algn="l"/>
                          <a:tab pos="13191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37,000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37,000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TOTAL, ESTIMATED SALES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$9,100,000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$9,550,000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$450,000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6" name="New shape"/>
          <p:cNvSpPr/>
          <p:nvPr/>
        </p:nvSpPr>
        <p:spPr>
          <a:xfrm>
            <a:off x="855726" y="5891276"/>
            <a:ext cx="4373118" cy="25717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Arial"/>
                <a:ea typeface="Arial"/>
              </a:rPr>
              <a:t>*Dollars in thousands; numbers may not add due to rounding.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5438775"/>
            <a:ext cx="12188952" cy="141922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endParaRPr/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438775"/>
            <a:ext cx="12188952" cy="1419225"/>
          </a:xfrm>
          <a:prstGeom prst="rect">
            <a:avLst/>
          </a:prstGeom>
        </p:spPr>
      </p:pic>
      <p:sp>
        <p:nvSpPr>
          <p:cNvPr id="4" name="New shape"/>
          <p:cNvSpPr/>
          <p:nvPr/>
        </p:nvSpPr>
        <p:spPr>
          <a:xfrm>
            <a:off x="855726" y="328549"/>
            <a:ext cx="10477500" cy="1024001"/>
          </a:xfrm>
          <a:prstGeom prst="rect">
            <a:avLst/>
          </a:prstGeom>
          <a:solidFill>
            <a:srgbClr val="00B0F0"/>
          </a:solidFill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pPr indent="142875"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00000"/>
                </a:solidFill>
                <a:latin typeface="Arial"/>
                <a:ea typeface="Arial"/>
              </a:rPr>
              <a:t>Prize Expense</a:t>
            </a:r>
          </a:p>
        </p:txBody>
      </p:sp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855726" y="2300351"/>
          <a:ext cx="10467975" cy="33832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14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Approved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Prize 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Payout 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Revised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Prize 
Payout 
%</a:t>
                      </a:r>
                    </a:p>
                  </a:txBody>
                  <a:tcPr marL="27432" marR="9144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Difference</a:t>
                      </a:r>
                    </a:p>
                  </a:txBody>
                  <a:tcPr marL="27432" marR="9144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PRIZE EXPENSE: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Scratchers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$4,883,120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71.6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$5,111,610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72.3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$228,490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Powerball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578739" algn="l"/>
                          <a:tab pos="11286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265,000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365,000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100,000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Mega Millions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578739" algn="l"/>
                          <a:tab pos="11286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325,000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325,000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SuperLotto Plus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578739" algn="l"/>
                          <a:tab pos="11286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120,000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120,000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Hot Spot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578739" algn="l"/>
                          <a:tab pos="11286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279,620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63.6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279,620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63.6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Daily Games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578739" algn="l"/>
                          <a:tab pos="11286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209,468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49.9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209,468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49.9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2nd Chance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733933" algn="l"/>
                          <a:tab pos="112864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9,100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9,100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Prize Expense Savings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0350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(64,773)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(67,147)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(2,374)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TOTAL, PRIZE EXPENSE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$6,026,534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66.2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$6,352,650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66.5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$326,116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   NET SALES AFTER PRIZE EXPENSE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$3,073,466</a:t>
                      </a:r>
                    </a:p>
                  </a:txBody>
                  <a:tcPr marL="0" marR="27432" marT="0" marB="18288" anchor="b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$3,197,350</a:t>
                      </a:r>
                    </a:p>
                  </a:txBody>
                  <a:tcPr marL="0" marR="27432" marT="0" marB="18288" anchor="b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$123,884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New shape"/>
          <p:cNvSpPr/>
          <p:nvPr/>
        </p:nvSpPr>
        <p:spPr>
          <a:xfrm>
            <a:off x="855726" y="5891276"/>
            <a:ext cx="4373118" cy="25717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Arial"/>
                <a:ea typeface="Arial"/>
              </a:rPr>
              <a:t>*Dollars in thousands; numbers may not add due to rounding.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5438775"/>
            <a:ext cx="12188952" cy="141922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endParaRPr/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438775"/>
            <a:ext cx="12188952" cy="1419225"/>
          </a:xfrm>
          <a:prstGeom prst="rect">
            <a:avLst/>
          </a:prstGeom>
        </p:spPr>
      </p:pic>
      <p:sp>
        <p:nvSpPr>
          <p:cNvPr id="4" name="New shape"/>
          <p:cNvSpPr/>
          <p:nvPr/>
        </p:nvSpPr>
        <p:spPr>
          <a:xfrm>
            <a:off x="855726" y="328549"/>
            <a:ext cx="10477500" cy="1690751"/>
          </a:xfrm>
          <a:prstGeom prst="rect">
            <a:avLst/>
          </a:prstGeom>
          <a:solidFill>
            <a:srgbClr val="00B0F0"/>
          </a:solidFill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pPr indent="142875"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00000"/>
                </a:solidFill>
                <a:latin typeface="Arial"/>
                <a:ea typeface="Arial"/>
              </a:rPr>
              <a:t>Administrative Expense - Retailer and Gaming Costs</a:t>
            </a:r>
          </a:p>
        </p:txBody>
      </p:sp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860552" y="2200275"/>
          <a:ext cx="10467975" cy="33786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ADMINISTRATIVE EXPENSES: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Approved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 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Sales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Revised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 
Sales</a:t>
                      </a:r>
                    </a:p>
                  </a:txBody>
                  <a:tcPr marL="27432" marR="9144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Difference</a:t>
                      </a:r>
                    </a:p>
                  </a:txBody>
                  <a:tcPr marL="27432" marR="9144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Retailer Compensation: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Commission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$525,800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5.8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$551,900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5.8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$26,100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Cashing Bonus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65861" algn="l"/>
                          <a:tab pos="113817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55,657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58,409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2,752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Special Handling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65861" algn="l"/>
                          <a:tab pos="113817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31,523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0.3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33,081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0.3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1,559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Incentives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743458" algn="l"/>
                          <a:tab pos="113817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2,000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228600"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Subtotal, Retailer Compensation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$616,979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$649,390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$32,411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Gaming Costs: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Gaming Contract (Brightstar)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588264" algn="l"/>
                          <a:tab pos="113817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126,625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1.4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130,875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1.4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4,250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Retailer Administrative and Gaming Fees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1302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(22,717)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(22,717)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Scratchers Ticket, Delivery, and Support Costs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65861" algn="l"/>
                          <a:tab pos="113817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53,372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62,172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0.7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8,800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228600"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Subtotal, Gaming Costs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$157,280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$170,330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$13,050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TOTAL, RETAILER &amp; GAMING COSTS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$774,259</a:t>
                      </a:r>
                    </a:p>
                  </a:txBody>
                  <a:tcPr marL="0" marR="27432" marT="0" marB="18288" anchor="b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8.5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$819,721</a:t>
                      </a:r>
                    </a:p>
                  </a:txBody>
                  <a:tcPr marL="0" marR="27432" marT="0" marB="18288" anchor="b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8.6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$45,461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New shape"/>
          <p:cNvSpPr/>
          <p:nvPr/>
        </p:nvSpPr>
        <p:spPr>
          <a:xfrm>
            <a:off x="855726" y="5891276"/>
            <a:ext cx="4373118" cy="25717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Arial"/>
                <a:ea typeface="Arial"/>
              </a:rPr>
              <a:t>*Dollars in thousands; numbers may not add due to rounding.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5438775"/>
            <a:ext cx="12188952" cy="141922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endParaRPr/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438775"/>
            <a:ext cx="12188952" cy="1419225"/>
          </a:xfrm>
          <a:prstGeom prst="rect">
            <a:avLst/>
          </a:prstGeom>
        </p:spPr>
      </p:pic>
      <p:sp>
        <p:nvSpPr>
          <p:cNvPr id="4" name="New shape"/>
          <p:cNvSpPr/>
          <p:nvPr/>
        </p:nvSpPr>
        <p:spPr>
          <a:xfrm>
            <a:off x="855726" y="328549"/>
            <a:ext cx="10477500" cy="1690751"/>
          </a:xfrm>
          <a:prstGeom prst="rect">
            <a:avLst/>
          </a:prstGeom>
          <a:solidFill>
            <a:srgbClr val="00B0F0"/>
          </a:solidFill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pPr indent="142875"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00000"/>
                </a:solidFill>
                <a:latin typeface="Arial"/>
                <a:ea typeface="Arial"/>
              </a:rPr>
              <a:t>Administrative Expense - Operating Costs</a:t>
            </a:r>
          </a:p>
        </p:txBody>
      </p:sp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855726" y="2428875"/>
          <a:ext cx="10467975" cy="30808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Approved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 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Sales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Revised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% of 
Sales</a:t>
                      </a:r>
                    </a:p>
                  </a:txBody>
                  <a:tcPr marL="27432" marR="9144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Difference</a:t>
                      </a:r>
                    </a:p>
                  </a:txBody>
                  <a:tcPr marL="27432" marR="9144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Operating Costs: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Personal Services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$142,952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1.6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$143,090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1.5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$138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Marketing Budget Plan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65861" algn="l"/>
                          <a:tab pos="113817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90,000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117,029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1.2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27,029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Contractual Services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65861" algn="l"/>
                          <a:tab pos="113817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35,362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37,322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0.4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1,959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Depreciation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65861" algn="l"/>
                          <a:tab pos="113817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11,532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11,597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65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Operating Expense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65861" algn="l"/>
                          <a:tab pos="1138174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28,894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0.3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31,445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0.3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2,551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Reserve for Insurable Risk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743458" algn="l"/>
                          <a:tab pos="1138174" algn="l"/>
                        </a:tabLst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0.1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Administrative Spending Reserve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665861" algn="l"/>
                          <a:tab pos="1138174" algn="l"/>
                        </a:tabLst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95,000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76,297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0.8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(18,703)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Subtotal, Operating Costs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$408,741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4.5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$421,779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242189" algn="l"/>
                        </a:tabLst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4.4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$13,039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TOTAL, ADMINISTRATIVE EXPENSES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$1,183,000</a:t>
                      </a:r>
                    </a:p>
                  </a:txBody>
                  <a:tcPr marL="0" marR="27432" marT="0" marB="18288" anchor="b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13.0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$1,241,500</a:t>
                      </a:r>
                    </a:p>
                  </a:txBody>
                  <a:tcPr marL="0" marR="27432" marT="0" marB="18288" anchor="b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889" algn="l"/>
                          <a:tab pos="319786" algn="l"/>
                        </a:tabLst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13.0	%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$58,500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New shape"/>
          <p:cNvSpPr/>
          <p:nvPr/>
        </p:nvSpPr>
        <p:spPr>
          <a:xfrm>
            <a:off x="855726" y="5891276"/>
            <a:ext cx="4373118" cy="25717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Arial"/>
                <a:ea typeface="Arial"/>
              </a:rPr>
              <a:t>*Dollars in thousands; numbers may not add due to rounding.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5438775"/>
            <a:ext cx="12188952" cy="141922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endParaRPr/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438775"/>
            <a:ext cx="12188952" cy="1419225"/>
          </a:xfrm>
          <a:prstGeom prst="rect">
            <a:avLst/>
          </a:prstGeom>
        </p:spPr>
      </p:pic>
      <p:sp>
        <p:nvSpPr>
          <p:cNvPr id="4" name="New shape"/>
          <p:cNvSpPr/>
          <p:nvPr/>
        </p:nvSpPr>
        <p:spPr>
          <a:xfrm>
            <a:off x="855726" y="328549"/>
            <a:ext cx="10477500" cy="1024001"/>
          </a:xfrm>
          <a:prstGeom prst="rect">
            <a:avLst/>
          </a:prstGeom>
          <a:solidFill>
            <a:srgbClr val="00B0F0"/>
          </a:solidFill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pPr indent="142875"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00000"/>
                </a:solidFill>
                <a:latin typeface="Arial"/>
                <a:ea typeface="Arial"/>
              </a:rPr>
              <a:t>Contribution to Education</a:t>
            </a:r>
          </a:p>
        </p:txBody>
      </p:sp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855726" y="2395601"/>
          <a:ext cx="10477500" cy="20048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8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8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Approved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Revised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Difference</a:t>
                      </a:r>
                    </a:p>
                  </a:txBody>
                  <a:tcPr marL="27432" marR="9144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CONTRIBUTION TO EDUCATION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$1,890,466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$1,955,850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$65,384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Unclaimed Prizes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980186" algn="l"/>
                          <a:tab pos="145249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35,000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35,000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0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Interest Income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  <a:tabLst>
                          <a:tab pos="980186" algn="l"/>
                          <a:tab pos="1452499" algn="l"/>
                        </a:tabLst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	50,000	</a:t>
                      </a:r>
                    </a:p>
                  </a:txBody>
                  <a:tcPr marL="0" marR="9144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(10,000)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 AVAILABLE FOR EDUCATION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$1,975,466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$2,030,850</a:t>
                      </a:r>
                    </a:p>
                  </a:txBody>
                  <a:tcPr marL="0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$55,384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38100" cmpd="dbl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38100" cmpd="dbl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TOTAL CONTRIBUTION TO EDUCATION                  </a:t>
                      </a:r>
                    </a:p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WITH RESERVES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$2,075,466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$2,112,147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0">
                        <a:lnSpc>
                          <a:spcPct val="83000"/>
                        </a:lnSpc>
                      </a:pPr>
                      <a:endParaRPr sz="1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27432" marR="27432" marT="0" marB="18288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$36,682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New shape"/>
          <p:cNvSpPr/>
          <p:nvPr/>
        </p:nvSpPr>
        <p:spPr>
          <a:xfrm>
            <a:off x="855726" y="5891276"/>
            <a:ext cx="4373118" cy="25717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Arial"/>
                <a:ea typeface="Arial"/>
              </a:rPr>
              <a:t>*Dollars in thousands; numbers may not add due to rounding.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5438775"/>
            <a:ext cx="12188952" cy="141922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endParaRPr/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438775"/>
            <a:ext cx="12188952" cy="1419225"/>
          </a:xfrm>
          <a:prstGeom prst="rect">
            <a:avLst/>
          </a:prstGeom>
        </p:spPr>
      </p:pic>
      <p:sp>
        <p:nvSpPr>
          <p:cNvPr id="4" name="New shape"/>
          <p:cNvSpPr/>
          <p:nvPr/>
        </p:nvSpPr>
        <p:spPr>
          <a:xfrm>
            <a:off x="855726" y="328549"/>
            <a:ext cx="10477500" cy="1024001"/>
          </a:xfrm>
          <a:prstGeom prst="rect">
            <a:avLst/>
          </a:prstGeom>
          <a:solidFill>
            <a:srgbClr val="00B0F0"/>
          </a:solidFill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/>
          <a:p>
            <a:pPr indent="142875" algn="ctr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4300">
                <a:solidFill>
                  <a:srgbClr val="000000"/>
                </a:solidFill>
                <a:latin typeface="Arial"/>
                <a:ea typeface="Arial"/>
              </a:rPr>
              <a:t>Past Year to Revised Budget Comparison</a:t>
            </a:r>
          </a:p>
        </p:txBody>
      </p:sp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855726" y="2395601"/>
          <a:ext cx="10477500" cy="1847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8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8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2024-25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Year-End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Actual (Unaudited)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FY 2025-26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Revised</a:t>
                      </a:r>
                    </a:p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Budget*</a:t>
                      </a:r>
                    </a:p>
                  </a:txBody>
                  <a:tcPr marL="27432" marR="27432" marT="0" marB="18288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Difference</a:t>
                      </a:r>
                    </a:p>
                  </a:txBody>
                  <a:tcPr marL="27432" marR="9144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       TOTAL, SALES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$8,932,712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$9,550,000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$617,288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TOTAL CONTRIBUTION TO EDUCATION                  </a:t>
                      </a:r>
                    </a:p>
                    <a:p>
                      <a:pPr algn="l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WITH RESERVES</a:t>
                      </a:r>
                    </a:p>
                  </a:txBody>
                  <a:tcPr marL="27432" marR="27432" marT="0" marB="18288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$1,931,576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$2,112,147</a:t>
                      </a:r>
                    </a:p>
                  </a:txBody>
                  <a:tcPr marL="0" marR="27432" marT="0" marB="18288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0"/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83000"/>
                        </a:lnSpc>
                      </a:pPr>
                      <a:r>
                        <a:rPr sz="11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$180,571</a:t>
                      </a:r>
                    </a:p>
                  </a:txBody>
                  <a:tcPr marL="0" marR="27432" marT="0" marB="18288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0"/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0"/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sz="100"/>
                    </a:p>
                  </a:txBody>
                  <a:tcPr marL="0" marR="0" marT="0" marB="0" anchor="b">
                    <a:lnL w="0"/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0"/>
                    <a:lnB w="12700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New shape"/>
          <p:cNvSpPr/>
          <p:nvPr/>
        </p:nvSpPr>
        <p:spPr>
          <a:xfrm>
            <a:off x="855726" y="5891276"/>
            <a:ext cx="4373118" cy="257175"/>
          </a:xfrm>
          <a:prstGeom prst="rect">
            <a:avLst/>
          </a:prstGeom>
          <a:noFill/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t"/>
          <a:lstStyle/>
          <a:p>
            <a:pPr algn="l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1200">
                <a:solidFill>
                  <a:srgbClr val="000000"/>
                </a:solidFill>
                <a:latin typeface="Arial"/>
                <a:ea typeface="Arial"/>
              </a:rPr>
              <a:t>*Estimated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5.10.245.241"/>
  <p:tag name="AS_RELEASE_DATE" val="2025.10.31"/>
  <p:tag name="AS_TITLE" val="Aspose.Slides for Java"/>
  <p:tag name="AS_VERSION" val="25.1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1604</Words>
  <Application>Microsoft Office PowerPoint</Application>
  <PresentationFormat>Custom</PresentationFormat>
  <Paragraphs>594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 2025-26 Revised Budget - November 2025 Meeting - Budget to Budget</dc:title>
  <dc:creator>Jeneah Stringer</dc:creator>
  <cp:lastModifiedBy>Farida Sarwari</cp:lastModifiedBy>
  <cp:revision>1</cp:revision>
  <cp:lastPrinted>2025-11-14T01:08:26Z</cp:lastPrinted>
  <dcterms:created xsi:type="dcterms:W3CDTF">2025-11-12T16:24:32Z</dcterms:created>
  <dcterms:modified xsi:type="dcterms:W3CDTF">2025-11-14T01:09:50Z</dcterms:modified>
</cp:coreProperties>
</file>